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7" r:id="rId2"/>
    <p:sldId id="372" r:id="rId3"/>
    <p:sldId id="502" r:id="rId4"/>
    <p:sldId id="516" r:id="rId5"/>
    <p:sldId id="539" r:id="rId6"/>
    <p:sldId id="535" r:id="rId7"/>
    <p:sldId id="540" r:id="rId8"/>
    <p:sldId id="541" r:id="rId9"/>
    <p:sldId id="542" r:id="rId10"/>
    <p:sldId id="543" r:id="rId11"/>
    <p:sldId id="544" r:id="rId12"/>
    <p:sldId id="546" r:id="rId13"/>
    <p:sldId id="545" r:id="rId14"/>
    <p:sldId id="547" r:id="rId15"/>
    <p:sldId id="548" r:id="rId16"/>
    <p:sldId id="549" r:id="rId17"/>
    <p:sldId id="550" r:id="rId18"/>
    <p:sldId id="368" r:id="rId19"/>
  </p:sldIdLst>
  <p:sldSz cx="12192000" cy="6858000"/>
  <p:notesSz cx="6858000" cy="9144000"/>
  <p:embeddedFontLst>
    <p:embeddedFont>
      <p:font typeface="苹方 常规" panose="02010600030101010101" charset="-122"/>
      <p:regular r:id="rId22"/>
    </p:embeddedFont>
    <p:embeddedFont>
      <p:font typeface="思源黑体 CN Bold" panose="02010600030101010101" charset="-122"/>
      <p:bold r:id="rId23"/>
    </p:embeddedFont>
    <p:embeddedFont>
      <p:font typeface="思源黑体 CN Normal" panose="02010600030101010101" charset="-122"/>
      <p:regular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lack" panose="02000000000000000000" pitchFamily="2" charset="0"/>
      <p:bold r:id="rId29"/>
      <p:boldItalic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mon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DEE1E6"/>
    <a:srgbClr val="418AB3"/>
    <a:srgbClr val="5E5E5E"/>
    <a:srgbClr val="4F81BD"/>
    <a:srgbClr val="4D7BB2"/>
    <a:srgbClr val="A5300F"/>
    <a:srgbClr val="BC7F73"/>
    <a:srgbClr val="FDC5C2"/>
    <a:srgbClr val="FED1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5" autoAdjust="0"/>
    <p:restoredTop sz="89237" autoAdjust="0"/>
  </p:normalViewPr>
  <p:slideViewPr>
    <p:cSldViewPr snapToGrid="0">
      <p:cViewPr>
        <p:scale>
          <a:sx n="100" d="100"/>
          <a:sy n="100" d="100"/>
        </p:scale>
        <p:origin x="621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4358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9AF8D-0068-4977-8554-31AAD12DB1D7}" type="datetimeFigureOut">
              <a:rPr lang="zh-CN" altLang="en-US" smtClean="0"/>
              <a:t>2023/2/15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1D422-2EBD-496E-A019-1B37D28B3B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fld id="{4CF9E074-0B9C-499B-823F-332BE5E0769D}" type="datetimeFigureOut">
              <a:rPr lang="zh-CN" altLang="en-US" smtClean="0"/>
              <a:t>2023/2/15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fld id="{9000E0C4-7FBC-4B2A-BCA6-30AA2B91106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171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6452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 一趟算法、两趟算法；基于索引算法、基于散列算法、基于排序算法；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419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  <a:latin typeface="-apple-system"/>
              </a:rPr>
              <a:t>【</a:t>
            </a:r>
            <a:r>
              <a:rPr lang="zh-CN" altLang="en-US" b="0" i="0" dirty="0">
                <a:effectLst/>
                <a:latin typeface="-apple-system"/>
              </a:rPr>
              <a:t>基本目标</a:t>
            </a:r>
            <a:r>
              <a:rPr lang="en-US" altLang="zh-CN" b="0" i="0" dirty="0">
                <a:effectLst/>
                <a:latin typeface="-apple-system"/>
              </a:rPr>
              <a:t>】</a:t>
            </a:r>
            <a:r>
              <a:rPr lang="zh-CN" altLang="en-US" b="0" i="0" dirty="0">
                <a:effectLst/>
                <a:latin typeface="-apple-system"/>
              </a:rPr>
              <a:t>物理查询优化的主要目标在于，使得</a:t>
            </a:r>
            <a:r>
              <a:rPr lang="en-US" altLang="zh-CN" b="0" i="0" dirty="0">
                <a:effectLst/>
                <a:latin typeface="-apple-system"/>
              </a:rPr>
              <a:t>IO</a:t>
            </a:r>
            <a:r>
              <a:rPr lang="zh-CN" altLang="en-US" b="0" i="0" dirty="0">
                <a:effectLst/>
                <a:latin typeface="-apple-system"/>
              </a:rPr>
              <a:t>尽量降低，使得计算尽量减少。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  <a:latin typeface="-apple-system"/>
              </a:rPr>
              <a:t>【</a:t>
            </a:r>
            <a:r>
              <a:rPr lang="zh-CN" altLang="en-US" b="0" i="0" dirty="0">
                <a:effectLst/>
                <a:latin typeface="-apple-system"/>
              </a:rPr>
              <a:t>具体表现</a:t>
            </a:r>
            <a:r>
              <a:rPr lang="en-US" altLang="zh-CN" b="0" i="0" dirty="0">
                <a:effectLst/>
                <a:latin typeface="-apple-system"/>
              </a:rPr>
              <a:t>】</a:t>
            </a:r>
            <a:r>
              <a:rPr lang="zh-CN" altLang="en-US" b="0" i="0" dirty="0">
                <a:effectLst/>
                <a:latin typeface="-apple-system"/>
              </a:rPr>
              <a:t>表空间扫描范围尽量少，尽量合并能够一起的计算（如，一趟扫描中做多件事情）。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918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3536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  <a:latin typeface="-apple-system"/>
              </a:rPr>
              <a:t>【</a:t>
            </a:r>
            <a:r>
              <a:rPr lang="zh-CN" altLang="en-US" b="0" i="0" dirty="0">
                <a:effectLst/>
                <a:latin typeface="-apple-system"/>
              </a:rPr>
              <a:t>数据字典</a:t>
            </a:r>
            <a:r>
              <a:rPr lang="en-US" altLang="zh-CN" b="0" i="0" dirty="0">
                <a:effectLst/>
                <a:latin typeface="-apple-system"/>
              </a:rPr>
              <a:t>】</a:t>
            </a:r>
            <a:r>
              <a:rPr lang="zh-CN" altLang="en-US" b="0" i="0" dirty="0">
                <a:effectLst/>
                <a:latin typeface="-apple-system"/>
              </a:rPr>
              <a:t>数据字典中包含数据库的模式信息以及部分统计信息（比如，如下图的统计信息）。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795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effectLst/>
                <a:latin typeface="-apple-system"/>
              </a:rPr>
              <a:t>【</a:t>
            </a:r>
            <a:r>
              <a:rPr lang="zh-CN" altLang="en-US" b="0" i="0" dirty="0">
                <a:effectLst/>
                <a:latin typeface="-apple-system"/>
              </a:rPr>
              <a:t>数据字典</a:t>
            </a:r>
            <a:r>
              <a:rPr lang="en-US" altLang="zh-CN" b="0" i="0" dirty="0">
                <a:effectLst/>
                <a:latin typeface="-apple-system"/>
              </a:rPr>
              <a:t>】</a:t>
            </a:r>
            <a:r>
              <a:rPr lang="zh-CN" altLang="en-US" b="0" i="0" dirty="0">
                <a:effectLst/>
                <a:latin typeface="-apple-system"/>
              </a:rPr>
              <a:t>数据字典中包含数据库的模式信息以及部分统计信息（比如，如下图的统计信息）。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989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18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27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672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845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8153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555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901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: 单圆角 94"/>
          <p:cNvSpPr/>
          <p:nvPr userDrawn="1"/>
        </p:nvSpPr>
        <p:spPr>
          <a:xfrm flipH="1">
            <a:off x="5507940" y="1606178"/>
            <a:ext cx="5040000" cy="1906732"/>
          </a:xfrm>
          <a:prstGeom prst="round1Rect">
            <a:avLst>
              <a:gd name="adj" fmla="val 1801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: 单圆角 95"/>
          <p:cNvSpPr/>
          <p:nvPr userDrawn="1"/>
        </p:nvSpPr>
        <p:spPr>
          <a:xfrm flipV="1">
            <a:off x="5507940" y="3512910"/>
            <a:ext cx="5040000" cy="612689"/>
          </a:xfrm>
          <a:prstGeom prst="round1Rect">
            <a:avLst>
              <a:gd name="adj" fmla="val 37193"/>
            </a:avLst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/>
          <p:cNvSpPr txBox="1"/>
          <p:nvPr userDrawn="1"/>
        </p:nvSpPr>
        <p:spPr>
          <a:xfrm>
            <a:off x="5827058" y="1758233"/>
            <a:ext cx="43809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kern="0" baseline="0" dirty="0">
                <a:solidFill>
                  <a:schemeClr val="bg1"/>
                </a:solidFill>
                <a:latin typeface="+mj-ea"/>
                <a:ea typeface="+mj-ea"/>
              </a:rPr>
              <a:t>课程</a:t>
            </a:r>
            <a:r>
              <a:rPr lang="zh-CN" altLang="en-US" sz="5400" kern="0" baseline="0">
                <a:solidFill>
                  <a:schemeClr val="bg1"/>
                </a:solidFill>
                <a:latin typeface="+mj-ea"/>
                <a:ea typeface="+mj-ea"/>
              </a:rPr>
              <a:t>研讨</a:t>
            </a:r>
            <a:r>
              <a:rPr lang="en-US" altLang="zh-CN" sz="5400" kern="0" baseline="0">
                <a:solidFill>
                  <a:schemeClr val="bg1"/>
                </a:solidFill>
                <a:latin typeface="+mj-ea"/>
                <a:ea typeface="+mj-ea"/>
              </a:rPr>
              <a:t>Week 8</a:t>
            </a:r>
            <a:endParaRPr lang="en-US" altLang="zh-CN" sz="5400" kern="0" baseline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5" name="文本框 184"/>
          <p:cNvSpPr txBox="1"/>
          <p:nvPr userDrawn="1"/>
        </p:nvSpPr>
        <p:spPr>
          <a:xfrm>
            <a:off x="5827058" y="3619199"/>
            <a:ext cx="4464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0" dirty="0">
                <a:solidFill>
                  <a:srgbClr val="4D7BB2"/>
                </a:solidFill>
              </a:rPr>
              <a:t>数据库原理</a:t>
            </a:r>
            <a:r>
              <a:rPr lang="en-US" altLang="zh-CN" sz="2000" b="0" dirty="0">
                <a:solidFill>
                  <a:srgbClr val="4D7BB2"/>
                </a:solidFill>
              </a:rPr>
              <a:t>(</a:t>
            </a:r>
            <a:r>
              <a:rPr lang="en-US" altLang="zh-CN" sz="2000" b="0">
                <a:solidFill>
                  <a:srgbClr val="4D7BB2"/>
                </a:solidFill>
              </a:rPr>
              <a:t>1) · </a:t>
            </a:r>
            <a:r>
              <a:rPr lang="zh-CN" altLang="en-US" sz="2000" b="0">
                <a:solidFill>
                  <a:srgbClr val="4D7BB2"/>
                </a:solidFill>
              </a:rPr>
              <a:t>江俊 </a:t>
            </a:r>
            <a:r>
              <a:rPr lang="en-US" altLang="zh-CN" sz="2000" b="0">
                <a:solidFill>
                  <a:srgbClr val="4D7BB2"/>
                </a:solidFill>
              </a:rPr>
              <a:t>· </a:t>
            </a:r>
            <a:r>
              <a:rPr lang="zh-CN" altLang="en-US" sz="2000" b="0">
                <a:solidFill>
                  <a:srgbClr val="4D7BB2"/>
                </a:solidFill>
              </a:rPr>
              <a:t>严昕宇 </a:t>
            </a:r>
            <a:r>
              <a:rPr lang="en-US" altLang="zh-CN" sz="2000" b="0">
                <a:solidFill>
                  <a:srgbClr val="4D7BB2"/>
                </a:solidFill>
              </a:rPr>
              <a:t>· </a:t>
            </a:r>
            <a:r>
              <a:rPr lang="zh-CN" altLang="en-US" sz="2000" b="0">
                <a:solidFill>
                  <a:srgbClr val="4D7BB2"/>
                </a:solidFill>
              </a:rPr>
              <a:t>胡峻豪 </a:t>
            </a:r>
            <a:endParaRPr lang="zh-CN" altLang="en-US" sz="2000" b="0" dirty="0">
              <a:solidFill>
                <a:srgbClr val="4D7BB2"/>
              </a:solidFill>
            </a:endParaRPr>
          </a:p>
        </p:txBody>
      </p:sp>
      <p:sp>
        <p:nvSpPr>
          <p:cNvPr id="191" name="矩形 190"/>
          <p:cNvSpPr/>
          <p:nvPr userDrawn="1"/>
        </p:nvSpPr>
        <p:spPr>
          <a:xfrm>
            <a:off x="515938" y="0"/>
            <a:ext cx="900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 rot="16200000">
            <a:off x="265805" y="4308474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1" name="文本框 20"/>
          <p:cNvSpPr txBox="1"/>
          <p:nvPr userDrawn="1"/>
        </p:nvSpPr>
        <p:spPr>
          <a:xfrm rot="16200000">
            <a:off x="265804" y="5588987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 rot="16200000">
            <a:off x="262369" y="2995991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6" name="文本框 25"/>
          <p:cNvSpPr txBox="1"/>
          <p:nvPr userDrawn="1"/>
        </p:nvSpPr>
        <p:spPr>
          <a:xfrm rot="16200000">
            <a:off x="262368" y="1669183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7" name="文本框 26"/>
          <p:cNvSpPr txBox="1"/>
          <p:nvPr userDrawn="1"/>
        </p:nvSpPr>
        <p:spPr>
          <a:xfrm rot="16200000">
            <a:off x="263719" y="433533"/>
            <a:ext cx="1325877" cy="8256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1114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5939" y="304800"/>
            <a:ext cx="10036427" cy="5622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>
                <a:latin typeface="+mj-ea"/>
                <a:ea typeface="+mj-ea"/>
              </a:rPr>
              <a:t>在这里输入标题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1114185"/>
            <a:ext cx="12192000" cy="7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4903" y="328146"/>
            <a:ext cx="1164871" cy="515599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blipFill dpi="0" rotWithShape="1">
          <a:blip r:embed="rId2">
            <a:alphaModFix amt="9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93000">
                <a:schemeClr val="bg1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531162" y="2999597"/>
            <a:ext cx="4500000" cy="164860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/>
              <a:t>欧洲专利制度的建立与发展</a:t>
            </a: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523558" y="1117554"/>
            <a:ext cx="4507604" cy="1409603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00000"/>
              </a:lnSpc>
              <a:buNone/>
              <a:defRPr sz="9600">
                <a:solidFill>
                  <a:schemeClr val="bg1">
                    <a:alpha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85800" y="2763377"/>
            <a:ext cx="1988820" cy="0"/>
          </a:xfrm>
          <a:prstGeom prst="line">
            <a:avLst/>
          </a:prstGeom>
          <a:ln w="28575" cap="rnd">
            <a:solidFill>
              <a:schemeClr val="bg1">
                <a:alpha val="8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1114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5939" y="304800"/>
            <a:ext cx="10036427" cy="5622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>
                <a:latin typeface="+mj-ea"/>
                <a:ea typeface="+mj-ea"/>
              </a:rPr>
              <a:t>在这里输入标题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1114185"/>
            <a:ext cx="12192000" cy="7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4903" y="328146"/>
            <a:ext cx="1164871" cy="515599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问题三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5207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2454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从三个层面进行数据库的查询优化：</a:t>
            </a:r>
            <a:endParaRPr lang="en-US" altLang="zh-CN" sz="2400" b="1" dirty="0">
              <a:solidFill>
                <a:srgbClr val="4F4F4F"/>
              </a:solidFill>
              <a:latin typeface="PingFang SC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2400" dirty="0">
                <a:latin typeface="-apple-system"/>
              </a:rPr>
              <a:t> 语义优化：利用模型的语义及完整性约束规则</a:t>
            </a:r>
          </a:p>
          <a:p>
            <a:pPr algn="l">
              <a:buFont typeface="+mj-lt"/>
              <a:buAutoNum type="arabicPeriod"/>
            </a:pPr>
            <a:r>
              <a:rPr lang="zh-CN" altLang="en-US" sz="2400" dirty="0">
                <a:latin typeface="-apple-system"/>
              </a:rPr>
              <a:t> 语法优化</a:t>
            </a:r>
            <a:r>
              <a:rPr lang="en-US" altLang="zh-CN" sz="2400" dirty="0">
                <a:latin typeface="-apple-system"/>
              </a:rPr>
              <a:t>—</a:t>
            </a:r>
            <a:r>
              <a:rPr lang="zh-CN" altLang="en-US" sz="2400" dirty="0">
                <a:latin typeface="-apple-system"/>
              </a:rPr>
              <a:t>逻辑层优化：利用语法结构，优化操作执行顺序</a:t>
            </a:r>
          </a:p>
          <a:p>
            <a:pPr algn="l">
              <a:buFont typeface="+mj-lt"/>
              <a:buAutoNum type="arabicPeriod"/>
            </a:pPr>
            <a:r>
              <a:rPr lang="zh-CN" altLang="en-US" sz="2400" dirty="0">
                <a:latin typeface="-apple-system"/>
              </a:rPr>
              <a:t> 执行优化</a:t>
            </a:r>
            <a:r>
              <a:rPr lang="en-US" altLang="zh-CN" sz="2400" dirty="0">
                <a:latin typeface="-apple-system"/>
              </a:rPr>
              <a:t>—</a:t>
            </a:r>
            <a:r>
              <a:rPr lang="zh-CN" altLang="en-US" sz="2400" dirty="0">
                <a:latin typeface="-apple-system"/>
              </a:rPr>
              <a:t>物理层优化：存取路径和执行算法的选择与执行次序优化</a:t>
            </a:r>
          </a:p>
          <a:p>
            <a:pPr algn="l"/>
            <a:endParaRPr lang="zh-CN" altLang="en-US" sz="2400" b="1" dirty="0">
              <a:solidFill>
                <a:srgbClr val="4F4F4F"/>
              </a:solidFill>
              <a:latin typeface="PingFang SC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231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4057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查询优化的整体思路</a:t>
            </a:r>
            <a:endParaRPr lang="en-US" altLang="zh-CN" sz="2400" b="1" dirty="0">
              <a:solidFill>
                <a:srgbClr val="4F4F4F"/>
              </a:solidFill>
              <a:latin typeface="PingFang SC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CN" altLang="en-US" sz="2200" b="1" dirty="0">
                <a:latin typeface="-apple-system"/>
              </a:rPr>
              <a:t>语义优化（内容等价性）</a:t>
            </a:r>
            <a:r>
              <a:rPr lang="zh-CN" altLang="en-US" sz="2200" dirty="0">
                <a:latin typeface="-apple-system"/>
              </a:rPr>
              <a:t>：​ 在用户</a:t>
            </a:r>
            <a:r>
              <a:rPr lang="en-US" altLang="zh-CN" sz="2200" dirty="0">
                <a:latin typeface="-apple-system"/>
              </a:rPr>
              <a:t>/</a:t>
            </a:r>
            <a:r>
              <a:rPr lang="zh-CN" altLang="en-US" sz="2200" dirty="0">
                <a:latin typeface="-apple-system"/>
              </a:rPr>
              <a:t>程序员的角度，在写</a:t>
            </a:r>
            <a:r>
              <a:rPr lang="en-US" altLang="zh-CN" sz="2200" dirty="0">
                <a:latin typeface="-apple-system"/>
              </a:rPr>
              <a:t>SQL</a:t>
            </a:r>
            <a:r>
              <a:rPr lang="zh-CN" altLang="en-US" sz="2200" dirty="0">
                <a:latin typeface="-apple-system"/>
              </a:rPr>
              <a:t>查询语句的时候：去掉无关的表和属性，并将其改写成等价的效果更好的语句</a:t>
            </a:r>
            <a:endParaRPr lang="en-US" altLang="zh-CN" sz="2200" dirty="0">
              <a:latin typeface="-apple-system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CN" altLang="en-US" sz="2200" b="1" dirty="0">
                <a:latin typeface="-apple-system"/>
              </a:rPr>
              <a:t>语法优化</a:t>
            </a:r>
            <a:r>
              <a:rPr lang="en-US" altLang="zh-CN" sz="2200" b="1" dirty="0">
                <a:latin typeface="-apple-system"/>
              </a:rPr>
              <a:t>—</a:t>
            </a:r>
            <a:r>
              <a:rPr lang="zh-CN" altLang="en-US" sz="2200" b="1" dirty="0">
                <a:latin typeface="-apple-system"/>
              </a:rPr>
              <a:t>逻辑层优化（语法等价性）</a:t>
            </a:r>
            <a:r>
              <a:rPr lang="zh-CN" altLang="en-US" sz="2200" dirty="0">
                <a:latin typeface="-apple-system"/>
              </a:rPr>
              <a:t>：​ </a:t>
            </a:r>
            <a:r>
              <a:rPr lang="en-US" altLang="zh-CN" sz="2200" dirty="0">
                <a:latin typeface="-apple-system"/>
              </a:rPr>
              <a:t>DBMS</a:t>
            </a:r>
            <a:r>
              <a:rPr lang="zh-CN" altLang="en-US" sz="2200" dirty="0">
                <a:latin typeface="-apple-system"/>
              </a:rPr>
              <a:t>能将</a:t>
            </a:r>
            <a:r>
              <a:rPr lang="en-US" altLang="zh-CN" sz="2200" dirty="0">
                <a:latin typeface="-apple-system"/>
              </a:rPr>
              <a:t>SQL</a:t>
            </a:r>
            <a:r>
              <a:rPr lang="zh-CN" altLang="en-US" sz="2200" dirty="0">
                <a:latin typeface="-apple-system"/>
              </a:rPr>
              <a:t>语句转换成关系代数表达式，从关系代数表达式的层面对语法树进行优化；其基本思想是：改变关系代数的操作次 序，尽可能早地做选择、投影运算，将其改造成等价地效果更好地语句。</a:t>
            </a:r>
            <a:endParaRPr lang="en-US" altLang="zh-CN" sz="2200" dirty="0">
              <a:latin typeface="-apple-system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CN" altLang="en-US" sz="2200" b="1" dirty="0">
                <a:latin typeface="-apple-system"/>
              </a:rPr>
              <a:t>执行优化</a:t>
            </a:r>
            <a:r>
              <a:rPr lang="en-US" altLang="zh-CN" sz="2200" b="1" dirty="0">
                <a:latin typeface="-apple-system"/>
              </a:rPr>
              <a:t>—</a:t>
            </a:r>
            <a:r>
              <a:rPr lang="zh-CN" altLang="en-US" sz="2200" b="1" dirty="0">
                <a:latin typeface="-apple-system"/>
              </a:rPr>
              <a:t>物理层优化</a:t>
            </a:r>
            <a:r>
              <a:rPr lang="zh-CN" altLang="en-US" sz="2200" dirty="0">
                <a:latin typeface="-apple-system"/>
              </a:rPr>
              <a:t>：存取路径和执行算法的选择与执行次序优化​ 经过逻辑层优化之后，将为每个关系代数操作选择优化的执行层例行程序，并形成物理查询计划。然后执行引擎依照查询计划调用相 应的例行程序进行处理，并返回结果。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DE4D06-4536-DB07-B9D3-90618EA99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401" y="0"/>
            <a:ext cx="7915198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57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2140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物理层查询优化技术</a:t>
            </a:r>
            <a:endParaRPr lang="en-US" altLang="zh-CN" sz="2400" b="1" dirty="0">
              <a:solidFill>
                <a:srgbClr val="4F4F4F"/>
              </a:solidFill>
              <a:latin typeface="PingFang SC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rgbClr val="4F4F4F"/>
                </a:solidFill>
                <a:latin typeface="PingFang SC"/>
              </a:rPr>
              <a:t>课堂上的内容从概念上（关系代数角度）进行了优化，但关系代数需要通过计算机层面的具体的算法进行实现。更细节一点来说，关系代数的每一步，都对应着相应的物理计算，而这些物理计算往往存在多种算法，比如说某表具有索引辅助结构，并且关系代数中某部分中含有走索引的条件，那么执行时，一般会采取索引扫描算法。没有索引，则可能走一趟扫描算法等算法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1123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为什么使用物理查询优化？</a:t>
            </a:r>
            <a:endParaRPr lang="en-US" altLang="zh-CN" sz="2400" b="1" dirty="0">
              <a:solidFill>
                <a:srgbClr val="4F4F4F"/>
              </a:solidFill>
              <a:latin typeface="PingFang SC"/>
            </a:endParaRPr>
          </a:p>
        </p:txBody>
      </p:sp>
      <p:pic>
        <p:nvPicPr>
          <p:cNvPr id="1026" name="Picture 2" descr="在这里插入图片描述">
            <a:extLst>
              <a:ext uri="{FF2B5EF4-FFF2-40B4-BE49-F238E27FC236}">
                <a16:creationId xmlns:a16="http://schemas.microsoft.com/office/drawing/2014/main" id="{E37B061E-F200-B5B9-8F2B-C4CB1B60CF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52"/>
          <a:stretch/>
        </p:blipFill>
        <p:spPr bwMode="auto">
          <a:xfrm>
            <a:off x="1808427" y="2767332"/>
            <a:ext cx="8575146" cy="383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8325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物理查询运算符</a:t>
            </a:r>
            <a:endParaRPr lang="en-US" altLang="zh-CN" sz="2400" b="1" dirty="0">
              <a:solidFill>
                <a:srgbClr val="4F4F4F"/>
              </a:solidFill>
              <a:latin typeface="PingFang SC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053975-9202-6183-0B2B-309505658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6996" y="2085639"/>
            <a:ext cx="7786718" cy="47485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4311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依据什么信息来计算这些方案的上述各种指标呢？</a:t>
            </a:r>
          </a:p>
        </p:txBody>
      </p:sp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9720B02F-3CD1-F0D8-01F1-E4B4325EE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96"/>
          <a:stretch/>
        </p:blipFill>
        <p:spPr bwMode="auto">
          <a:xfrm>
            <a:off x="2009257" y="2709862"/>
            <a:ext cx="8072956" cy="408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690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查询优化的基本概念与思路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20FE15F-1E08-E185-E68F-0337B95260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043DC9-5E4A-9D5B-9E30-4CFF3304C228}"/>
              </a:ext>
            </a:extLst>
          </p:cNvPr>
          <p:cNvSpPr txBox="1"/>
          <p:nvPr/>
        </p:nvSpPr>
        <p:spPr>
          <a:xfrm>
            <a:off x="515936" y="2191119"/>
            <a:ext cx="11070064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4F4F4F"/>
                </a:solidFill>
                <a:latin typeface="PingFang SC"/>
              </a:rPr>
              <a:t>如何收集统计信息？</a:t>
            </a:r>
          </a:p>
        </p:txBody>
      </p:sp>
      <p:pic>
        <p:nvPicPr>
          <p:cNvPr id="4098" name="Picture 2" descr="在这里插入图片描述">
            <a:extLst>
              <a:ext uri="{FF2B5EF4-FFF2-40B4-BE49-F238E27FC236}">
                <a16:creationId xmlns:a16="http://schemas.microsoft.com/office/drawing/2014/main" id="{B56578E0-03F3-3634-29EE-8570495B6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37" y="2084638"/>
            <a:ext cx="8234363" cy="4668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4199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531162" y="2999597"/>
            <a:ext cx="4142438" cy="16486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如有错漏之处，敬请指正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研讨题目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5938" y="2191118"/>
            <a:ext cx="11070062" cy="338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20000"/>
              </a:lnSpc>
              <a:spcBef>
                <a:spcPts val="600"/>
              </a:spcBef>
            </a:pPr>
            <a:r>
              <a:rPr lang="en-US" altLang="zh-CN" sz="2800" b="1" kern="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1. </a:t>
            </a:r>
            <a:r>
              <a:rPr lang="zh-CN" altLang="en-US" sz="2800" dirty="0"/>
              <a:t>对查询命令“计算机学院男生总评成绩及格、教授开设的课程的课程号、课名、开课教师姓名”画出语法树，优化树。</a:t>
            </a:r>
            <a:endParaRPr lang="en-US" altLang="zh-CN" sz="2800" dirty="0"/>
          </a:p>
          <a:p>
            <a:pPr algn="l">
              <a:lnSpc>
                <a:spcPct val="120000"/>
              </a:lnSpc>
              <a:spcBef>
                <a:spcPts val="600"/>
              </a:spcBef>
            </a:pPr>
            <a:r>
              <a:rPr lang="en-US" altLang="zh-CN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2. </a:t>
            </a:r>
            <a:r>
              <a:rPr lang="zh-CN" altLang="en-US" sz="2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指出下式不合理之处，然后优化下式，画出优化后的语法树。</a:t>
            </a:r>
            <a:endParaRPr lang="en-US" altLang="zh-CN" sz="2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  <a:spcBef>
                <a:spcPts val="600"/>
              </a:spcBef>
            </a:pPr>
            <a:endParaRPr lang="en-US" altLang="zh-CN" sz="2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20000"/>
              </a:lnSpc>
              <a:spcBef>
                <a:spcPts val="600"/>
              </a:spcBef>
            </a:pPr>
            <a:r>
              <a:rPr lang="en-US" altLang="zh-CN" sz="2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3. </a:t>
            </a:r>
            <a:r>
              <a:rPr lang="zh-CN" altLang="en-US" sz="2800" dirty="0"/>
              <a:t>除了课堂上讲的查询优化，请你再找一些 </a:t>
            </a:r>
            <a:r>
              <a:rPr lang="en-US" altLang="zh-CN" sz="2800" dirty="0"/>
              <a:t>DBMS </a:t>
            </a:r>
            <a:r>
              <a:rPr lang="zh-CN" altLang="en-US" sz="2800" dirty="0"/>
              <a:t>查询优化的策略及方法。</a:t>
            </a:r>
            <a:endParaRPr lang="en-US" altLang="zh-CN" sz="2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题目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7D99B7BD-6FA0-83E0-424D-AD5DB7E37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4767" y="3871846"/>
            <a:ext cx="7351246" cy="53284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问题一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32A9446-DDE5-1EC2-2C50-A99DC5DDDCE9}"/>
              </a:ext>
            </a:extLst>
          </p:cNvPr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关系代数表达式：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983397-1C84-F1B6-E7B4-34DA4CCE9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2452111"/>
            <a:ext cx="10980000" cy="484921"/>
          </a:xfrm>
          <a:prstGeom prst="rect">
            <a:avLst/>
          </a:prstGeom>
        </p:spPr>
      </p:pic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1563BFC-2CB8-EB0D-D1A5-FB564F47FEBD}"/>
              </a:ext>
            </a:extLst>
          </p:cNvPr>
          <p:cNvCxnSpPr>
            <a:cxnSpLocks/>
          </p:cNvCxnSpPr>
          <p:nvPr/>
        </p:nvCxnSpPr>
        <p:spPr>
          <a:xfrm>
            <a:off x="5623689" y="4365189"/>
            <a:ext cx="4262324" cy="0"/>
          </a:xfrm>
          <a:prstGeom prst="line">
            <a:avLst/>
          </a:prstGeom>
          <a:ln w="381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>
            <a:extLst>
              <a:ext uri="{FF2B5EF4-FFF2-40B4-BE49-F238E27FC236}">
                <a16:creationId xmlns:a16="http://schemas.microsoft.com/office/drawing/2014/main" id="{067243FA-152D-2236-6C73-C7D84C6552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69" y="3920969"/>
            <a:ext cx="11676062" cy="335918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6DE86F20-7FDF-6242-CDB6-FCC6B8FEE5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40" y="304800"/>
            <a:ext cx="10090148" cy="562293"/>
          </a:xfrm>
        </p:spPr>
        <p:txBody>
          <a:bodyPr/>
          <a:lstStyle/>
          <a:p>
            <a:r>
              <a:rPr lang="zh-CN" altLang="en-US" sz="2200" dirty="0"/>
              <a:t>计算机学院男生总评成绩及格、教授开设的课程的课程号、课名、开课教师姓名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046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BA6F0F0-112A-5228-3AED-A76B23C9A9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312" y="304800"/>
            <a:ext cx="8853538" cy="6303490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49805CD-5A0F-88D1-EF26-5E0A495EEA58}"/>
              </a:ext>
            </a:extLst>
          </p:cNvPr>
          <p:cNvCxnSpPr/>
          <p:nvPr/>
        </p:nvCxnSpPr>
        <p:spPr>
          <a:xfrm>
            <a:off x="3985198" y="1898755"/>
            <a:ext cx="41222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1D6F9AB-6BA3-A08F-9CC8-A37F0A4D751B}"/>
              </a:ext>
            </a:extLst>
          </p:cNvPr>
          <p:cNvCxnSpPr/>
          <p:nvPr/>
        </p:nvCxnSpPr>
        <p:spPr>
          <a:xfrm>
            <a:off x="5146935" y="1898755"/>
            <a:ext cx="959371" cy="0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19658FB-E3AF-62B5-A33D-A0DBCCB691FF}"/>
              </a:ext>
            </a:extLst>
          </p:cNvPr>
          <p:cNvCxnSpPr/>
          <p:nvPr/>
        </p:nvCxnSpPr>
        <p:spPr>
          <a:xfrm>
            <a:off x="6316168" y="1898755"/>
            <a:ext cx="644577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2B4E71EF-0EF6-CB29-BBA5-AA5575EF025C}"/>
              </a:ext>
            </a:extLst>
          </p:cNvPr>
          <p:cNvCxnSpPr/>
          <p:nvPr/>
        </p:nvCxnSpPr>
        <p:spPr>
          <a:xfrm>
            <a:off x="7515381" y="1898755"/>
            <a:ext cx="876925" cy="0"/>
          </a:xfrm>
          <a:prstGeom prst="line">
            <a:avLst/>
          </a:prstGeom>
          <a:ln w="571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占位符 2">
            <a:extLst>
              <a:ext uri="{FF2B5EF4-FFF2-40B4-BE49-F238E27FC236}">
                <a16:creationId xmlns:a16="http://schemas.microsoft.com/office/drawing/2014/main" id="{9AB1DA32-8D8A-30C2-E8E3-E22D52552B51}"/>
              </a:ext>
            </a:extLst>
          </p:cNvPr>
          <p:cNvSpPr txBox="1">
            <a:spLocks/>
          </p:cNvSpPr>
          <p:nvPr/>
        </p:nvSpPr>
        <p:spPr>
          <a:xfrm>
            <a:off x="515939" y="304800"/>
            <a:ext cx="10036427" cy="56229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语法树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8836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E4C1114-BD01-F33D-20A5-B5522410CE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6" y="201968"/>
            <a:ext cx="6069914" cy="62671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2D17BF2-B712-006B-B432-8564264051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738" y="201968"/>
            <a:ext cx="5956895" cy="6267198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54026A-1E27-4E42-943F-C3ED746C60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12367" y="315418"/>
            <a:ext cx="1447772" cy="562293"/>
          </a:xfrm>
        </p:spPr>
        <p:txBody>
          <a:bodyPr/>
          <a:lstStyle/>
          <a:p>
            <a:r>
              <a:rPr lang="zh-CN" altLang="en-US" dirty="0">
                <a:solidFill>
                  <a:srgbClr val="7F7F7F"/>
                </a:solidFill>
              </a:rPr>
              <a:t>优化树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478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93330EC-3925-4136-1CA5-A011D2909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290"/>
            <a:ext cx="12192000" cy="18290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C75C06A-25B7-692A-0405-9F0B41440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8917"/>
            <a:ext cx="5791200" cy="609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503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问题二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1956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>
            <a:extLst>
              <a:ext uri="{FF2B5EF4-FFF2-40B4-BE49-F238E27FC236}">
                <a16:creationId xmlns:a16="http://schemas.microsoft.com/office/drawing/2014/main" id="{47C87F41-0136-9122-D207-11E2FAD045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zh-CN" altLang="en-US" sz="2800" dirty="0"/>
              <a:t>指出下式不合理之处，然后优化下式，画出优化后的语法树</a:t>
            </a:r>
          </a:p>
        </p:txBody>
      </p: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F9EF82D0-8BC9-555A-8BBF-9BD5F9B054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893"/>
          <a:stretch/>
        </p:blipFill>
        <p:spPr>
          <a:xfrm>
            <a:off x="1647825" y="1251357"/>
            <a:ext cx="8896350" cy="5541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9662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f64b5fcd-7237-4ccf-92bd-0f4802c86554"/>
  <p:tag name="COMMONDATA" val="eyJoZGlkIjoiMDRjYjNkMzQ4OGQ2YTgxODgwOTAyZWVlNTA1MmZkOT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heme/theme1.xml><?xml version="1.0" encoding="utf-8"?>
<a:theme xmlns:a="http://schemas.openxmlformats.org/drawingml/2006/main" name="Office 主题​​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中文为主">
      <a:majorFont>
        <a:latin typeface="Roboto Black"/>
        <a:ea typeface="思源黑体 CN Bold"/>
        <a:cs typeface=""/>
      </a:majorFont>
      <a:minorFont>
        <a:latin typeface="Roboto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just">
          <a:lnSpc>
            <a:spcPct val="130000"/>
          </a:lnSpc>
          <a:defRPr sz="2000" dirty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欧洲专利局">
      <a:dk1>
        <a:srgbClr val="000000"/>
      </a:dk1>
      <a:lt1>
        <a:srgbClr val="FFFFFF"/>
      </a:lt1>
      <a:dk2>
        <a:srgbClr val="0B2A43"/>
      </a:dk2>
      <a:lt2>
        <a:srgbClr val="404955"/>
      </a:lt2>
      <a:accent1>
        <a:srgbClr val="BE0F05"/>
      </a:accent1>
      <a:accent2>
        <a:srgbClr val="D62D04"/>
      </a:accent2>
      <a:accent3>
        <a:srgbClr val="CC4804"/>
      </a:accent3>
      <a:accent4>
        <a:srgbClr val="D60449"/>
      </a:accent4>
      <a:accent5>
        <a:srgbClr val="CC04AA"/>
      </a:accent5>
      <a:accent6>
        <a:srgbClr val="06BF4C"/>
      </a:accent6>
      <a:hlink>
        <a:srgbClr val="800A04"/>
      </a:hlink>
      <a:folHlink>
        <a:srgbClr val="400502"/>
      </a:folHlink>
    </a:clrScheme>
    <a:fontScheme name="苹方家族">
      <a:majorFont>
        <a:latin typeface="苹方 粗体"/>
        <a:ea typeface="苹方 粗体"/>
        <a:cs typeface=""/>
      </a:majorFont>
      <a:minorFont>
        <a:latin typeface="苹方 常规"/>
        <a:ea typeface="苹方 常规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苹方家族">
      <a:majorFont>
        <a:latin typeface="苹方 粗体"/>
        <a:ea typeface="苹方 粗体"/>
        <a:cs typeface=""/>
      </a:majorFont>
      <a:minorFont>
        <a:latin typeface="苹方 常规"/>
        <a:ea typeface="苹方 常规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2005</TotalTime>
  <Words>740</Words>
  <Application>Microsoft Office PowerPoint</Application>
  <PresentationFormat>宽屏</PresentationFormat>
  <Paragraphs>71</Paragraphs>
  <Slides>18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Times New Roman</vt:lpstr>
      <vt:lpstr>苹方 常规</vt:lpstr>
      <vt:lpstr>Roboto</vt:lpstr>
      <vt:lpstr>思源黑体 CN Normal</vt:lpstr>
      <vt:lpstr>PingFang SC</vt:lpstr>
      <vt:lpstr>Arial</vt:lpstr>
      <vt:lpstr>Wingdings</vt:lpstr>
      <vt:lpstr>思源黑体 CN Bold</vt:lpstr>
      <vt:lpstr>Roboto Black</vt:lpstr>
      <vt:lpstr>-apple-system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严 昕宇</dc:creator>
  <cp:lastModifiedBy>昕宇 严</cp:lastModifiedBy>
  <cp:revision>96</cp:revision>
  <dcterms:created xsi:type="dcterms:W3CDTF">2021-12-24T07:52:00Z</dcterms:created>
  <dcterms:modified xsi:type="dcterms:W3CDTF">2023-02-15T15:27:48Z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A5A439B20F484A8BBA25D1DD8EA5DC2D</vt:lpwstr>
  </property>
  <property fmtid="{D5CDD505-2E9C-101B-9397-08002B2CF9AE}" pid="3" name="KSOProductBuildVer">
    <vt:lpwstr>2052-11.1.0.12763</vt:lpwstr>
  </property>
</Properties>
</file>

<file path=docProps/thumbnail.jpeg>
</file>